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6" r:id="rId12"/>
    <p:sldId id="267" r:id="rId13"/>
    <p:sldId id="268" r:id="rId14"/>
    <p:sldId id="269" r:id="rId15"/>
    <p:sldId id="270" r:id="rId16"/>
    <p:sldId id="271" r:id="rId17"/>
    <p:sldId id="272" r:id="rId18"/>
    <p:sldId id="285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18288000" cy="10287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Gidole" panose="02000503000000000000" pitchFamily="2" charset="0"/>
      <p:regular r:id="rId37"/>
    </p:embeddedFont>
    <p:embeddedFont>
      <p:font typeface="League Spartan" pitchFamily="2" charset="77"/>
      <p:regular r:id="rId38"/>
      <p:bold r:id="rId39"/>
    </p:embeddedFont>
    <p:embeddedFont>
      <p:font typeface="Microsoft Sans Serif" panose="020B0604020202020204" pitchFamily="34" charset="0"/>
      <p:regular r:id="rId40"/>
    </p:embeddedFont>
    <p:embeddedFont>
      <p:font typeface="Open Sans Bold" panose="020B080603050402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XkMgPGCa2DVu7OSV3j365w==" hashData="qe4lt+kQkbEDCZXEK8XkTcSS8X5c3UxAegty3Cv1UrffaBzerRVb327jg3xye21t42iaW3QJUtUNE/eaiTcrD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B6EA"/>
    <a:srgbClr val="F3F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81" autoAdjust="0"/>
    <p:restoredTop sz="94593" autoAdjust="0"/>
  </p:normalViewPr>
  <p:slideViewPr>
    <p:cSldViewPr>
      <p:cViewPr varScale="1">
        <p:scale>
          <a:sx n="73" d="100"/>
          <a:sy n="73" d="100"/>
        </p:scale>
        <p:origin x="240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Struzynski" userId="3c6982ed7d8b01e9" providerId="LiveId" clId="{96BAC7A4-0495-7040-B364-2E416C31DF41}"/>
    <pc:docChg chg="undo custSel modSld">
      <pc:chgData name="Rick Struzynski" userId="3c6982ed7d8b01e9" providerId="LiveId" clId="{96BAC7A4-0495-7040-B364-2E416C31DF41}" dt="2020-09-18T18:31:36.081" v="116" actId="255"/>
      <pc:docMkLst>
        <pc:docMk/>
      </pc:docMkLst>
      <pc:sldChg chg="modSp mod">
        <pc:chgData name="Rick Struzynski" userId="3c6982ed7d8b01e9" providerId="LiveId" clId="{96BAC7A4-0495-7040-B364-2E416C31DF41}" dt="2020-09-18T18:26:55.800" v="98" actId="20577"/>
        <pc:sldMkLst>
          <pc:docMk/>
          <pc:sldMk cId="0" sldId="257"/>
        </pc:sldMkLst>
        <pc:spChg chg="mod">
          <ac:chgData name="Rick Struzynski" userId="3c6982ed7d8b01e9" providerId="LiveId" clId="{96BAC7A4-0495-7040-B364-2E416C31DF41}" dt="2020-09-18T18:26:55.800" v="98" actId="20577"/>
          <ac:spMkLst>
            <pc:docMk/>
            <pc:sldMk cId="0" sldId="257"/>
            <ac:spMk id="3" creationId="{00000000-0000-0000-0000-000000000000}"/>
          </ac:spMkLst>
        </pc:spChg>
      </pc:sldChg>
      <pc:sldChg chg="delSp modSp mod">
        <pc:chgData name="Rick Struzynski" userId="3c6982ed7d8b01e9" providerId="LiveId" clId="{96BAC7A4-0495-7040-B364-2E416C31DF41}" dt="2020-09-18T18:17:15.077" v="11" actId="478"/>
        <pc:sldMkLst>
          <pc:docMk/>
          <pc:sldMk cId="0" sldId="258"/>
        </pc:sldMkLst>
        <pc:spChg chg="mod">
          <ac:chgData name="Rick Struzynski" userId="3c6982ed7d8b01e9" providerId="LiveId" clId="{96BAC7A4-0495-7040-B364-2E416C31DF41}" dt="2020-09-18T18:16:13.884" v="9" actId="255"/>
          <ac:spMkLst>
            <pc:docMk/>
            <pc:sldMk cId="0" sldId="258"/>
            <ac:spMk id="7" creationId="{00000000-0000-0000-0000-000000000000}"/>
          </ac:spMkLst>
        </pc:spChg>
        <pc:grpChg chg="del mod">
          <ac:chgData name="Rick Struzynski" userId="3c6982ed7d8b01e9" providerId="LiveId" clId="{96BAC7A4-0495-7040-B364-2E416C31DF41}" dt="2020-09-18T18:17:15.077" v="11" actId="478"/>
          <ac:grpSpMkLst>
            <pc:docMk/>
            <pc:sldMk cId="0" sldId="258"/>
            <ac:grpSpMk id="3" creationId="{00000000-0000-0000-0000-000000000000}"/>
          </ac:grpSpMkLst>
        </pc:grpChg>
      </pc:sldChg>
      <pc:sldChg chg="modSp mod">
        <pc:chgData name="Rick Struzynski" userId="3c6982ed7d8b01e9" providerId="LiveId" clId="{96BAC7A4-0495-7040-B364-2E416C31DF41}" dt="2020-09-18T18:17:49.072" v="13" actId="20577"/>
        <pc:sldMkLst>
          <pc:docMk/>
          <pc:sldMk cId="0" sldId="259"/>
        </pc:sldMkLst>
        <pc:spChg chg="mod">
          <ac:chgData name="Rick Struzynski" userId="3c6982ed7d8b01e9" providerId="LiveId" clId="{96BAC7A4-0495-7040-B364-2E416C31DF41}" dt="2020-09-18T18:17:49.072" v="13" actId="20577"/>
          <ac:spMkLst>
            <pc:docMk/>
            <pc:sldMk cId="0" sldId="259"/>
            <ac:spMk id="6" creationId="{00000000-0000-0000-0000-000000000000}"/>
          </ac:spMkLst>
        </pc:spChg>
      </pc:sldChg>
      <pc:sldChg chg="addSp delSp modSp mod">
        <pc:chgData name="Rick Struzynski" userId="3c6982ed7d8b01e9" providerId="LiveId" clId="{96BAC7A4-0495-7040-B364-2E416C31DF41}" dt="2020-09-18T18:21:16.340" v="24" actId="1076"/>
        <pc:sldMkLst>
          <pc:docMk/>
          <pc:sldMk cId="0" sldId="263"/>
        </pc:sldMkLst>
        <pc:spChg chg="mod">
          <ac:chgData name="Rick Struzynski" userId="3c6982ed7d8b01e9" providerId="LiveId" clId="{96BAC7A4-0495-7040-B364-2E416C31DF41}" dt="2020-09-18T18:21:16.340" v="24" actId="1076"/>
          <ac:spMkLst>
            <pc:docMk/>
            <pc:sldMk cId="0" sldId="263"/>
            <ac:spMk id="11" creationId="{00000000-0000-0000-0000-000000000000}"/>
          </ac:spMkLst>
        </pc:spChg>
        <pc:spChg chg="add del mod">
          <ac:chgData name="Rick Struzynski" userId="3c6982ed7d8b01e9" providerId="LiveId" clId="{96BAC7A4-0495-7040-B364-2E416C31DF41}" dt="2020-09-18T18:20:59.307" v="23" actId="478"/>
          <ac:spMkLst>
            <pc:docMk/>
            <pc:sldMk cId="0" sldId="263"/>
            <ac:spMk id="12" creationId="{5346DC2C-231F-484A-B363-F24D965AFBC3}"/>
          </ac:spMkLst>
        </pc:spChg>
      </pc:sldChg>
      <pc:sldChg chg="modSp mod">
        <pc:chgData name="Rick Struzynski" userId="3c6982ed7d8b01e9" providerId="LiveId" clId="{96BAC7A4-0495-7040-B364-2E416C31DF41}" dt="2020-09-18T18:22:00.884" v="25" actId="33524"/>
        <pc:sldMkLst>
          <pc:docMk/>
          <pc:sldMk cId="0" sldId="264"/>
        </pc:sldMkLst>
        <pc:spChg chg="mod">
          <ac:chgData name="Rick Struzynski" userId="3c6982ed7d8b01e9" providerId="LiveId" clId="{96BAC7A4-0495-7040-B364-2E416C31DF41}" dt="2020-09-18T18:22:00.884" v="25" actId="33524"/>
          <ac:spMkLst>
            <pc:docMk/>
            <pc:sldMk cId="0" sldId="264"/>
            <ac:spMk id="10" creationId="{00000000-0000-0000-0000-000000000000}"/>
          </ac:spMkLst>
        </pc:spChg>
      </pc:sldChg>
      <pc:sldChg chg="modSp mod">
        <pc:chgData name="Rick Struzynski" userId="3c6982ed7d8b01e9" providerId="LiveId" clId="{96BAC7A4-0495-7040-B364-2E416C31DF41}" dt="2020-09-18T18:23:53.045" v="93" actId="20577"/>
        <pc:sldMkLst>
          <pc:docMk/>
          <pc:sldMk cId="0" sldId="265"/>
        </pc:sldMkLst>
        <pc:spChg chg="mod">
          <ac:chgData name="Rick Struzynski" userId="3c6982ed7d8b01e9" providerId="LiveId" clId="{96BAC7A4-0495-7040-B364-2E416C31DF41}" dt="2020-09-18T18:23:53.045" v="93" actId="20577"/>
          <ac:spMkLst>
            <pc:docMk/>
            <pc:sldMk cId="0" sldId="265"/>
            <ac:spMk id="30" creationId="{00000000-0000-0000-0000-000000000000}"/>
          </ac:spMkLst>
        </pc:spChg>
      </pc:sldChg>
      <pc:sldChg chg="modSp mod">
        <pc:chgData name="Rick Struzynski" userId="3c6982ed7d8b01e9" providerId="LiveId" clId="{96BAC7A4-0495-7040-B364-2E416C31DF41}" dt="2020-09-18T18:31:36.081" v="116" actId="255"/>
        <pc:sldMkLst>
          <pc:docMk/>
          <pc:sldMk cId="2182074491" sldId="270"/>
        </pc:sldMkLst>
        <pc:spChg chg="mod">
          <ac:chgData name="Rick Struzynski" userId="3c6982ed7d8b01e9" providerId="LiveId" clId="{96BAC7A4-0495-7040-B364-2E416C31DF41}" dt="2020-09-18T18:31:36.081" v="116" actId="255"/>
          <ac:spMkLst>
            <pc:docMk/>
            <pc:sldMk cId="2182074491" sldId="270"/>
            <ac:spMk id="3" creationId="{00000000-0000-0000-0000-000000000000}"/>
          </ac:spMkLst>
        </pc:spChg>
      </pc:sldChg>
      <pc:sldChg chg="modSp mod">
        <pc:chgData name="Rick Struzynski" userId="3c6982ed7d8b01e9" providerId="LiveId" clId="{96BAC7A4-0495-7040-B364-2E416C31DF41}" dt="2020-09-18T18:25:43.146" v="97" actId="20577"/>
        <pc:sldMkLst>
          <pc:docMk/>
          <pc:sldMk cId="1646165051" sldId="273"/>
        </pc:sldMkLst>
        <pc:spChg chg="mod">
          <ac:chgData name="Rick Struzynski" userId="3c6982ed7d8b01e9" providerId="LiveId" clId="{96BAC7A4-0495-7040-B364-2E416C31DF41}" dt="2020-09-18T18:25:43.146" v="97" actId="20577"/>
          <ac:spMkLst>
            <pc:docMk/>
            <pc:sldMk cId="1646165051" sldId="273"/>
            <ac:spMk id="3" creationId="{00000000-0000-0000-0000-000000000000}"/>
          </ac:spMkLst>
        </pc:spChg>
        <pc:spChg chg="mod">
          <ac:chgData name="Rick Struzynski" userId="3c6982ed7d8b01e9" providerId="LiveId" clId="{96BAC7A4-0495-7040-B364-2E416C31DF41}" dt="2020-09-18T18:25:23.464" v="94" actId="20577"/>
          <ac:spMkLst>
            <pc:docMk/>
            <pc:sldMk cId="1646165051" sldId="273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B9A0D-528B-FA4D-A352-A8EA7159777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E1853-2CDB-F840-9AFE-EB595B6D4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42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E1853-2CDB-F840-9AFE-EB595B6D4A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6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E1853-2CDB-F840-9AFE-EB595B6D4A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72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E1853-2CDB-F840-9AFE-EB595B6D4A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01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E1853-2CDB-F840-9AFE-EB595B6D4A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35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E1853-2CDB-F840-9AFE-EB595B6D4A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06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EFC4AF3D-C557-6445-9469-B15E73E9D100}"/>
              </a:ext>
            </a:extLst>
          </p:cNvPr>
          <p:cNvGrpSpPr/>
          <p:nvPr userDrawn="1"/>
        </p:nvGrpSpPr>
        <p:grpSpPr>
          <a:xfrm>
            <a:off x="-2721594" y="0"/>
            <a:ext cx="5443189" cy="12361748"/>
            <a:chOff x="0" y="0"/>
            <a:chExt cx="6350000" cy="549910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24B94F24-B727-DF47-8C2C-EB359DB41058}"/>
                </a:ext>
              </a:extLst>
            </p:cNvPr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354991"/>
            </a:solidFill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61A3FCAD-1359-254B-96C5-3BDB9B1B3C4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274638"/>
            <a:ext cx="7040880" cy="1940057"/>
          </a:xfrm>
          <a:prstGeom prst="rect">
            <a:avLst/>
          </a:prstGeom>
        </p:spPr>
      </p:pic>
      <p:sp>
        <p:nvSpPr>
          <p:cNvPr id="12" name="Freeform 4">
            <a:extLst>
              <a:ext uri="{FF2B5EF4-FFF2-40B4-BE49-F238E27FC236}">
                <a16:creationId xmlns:a16="http://schemas.microsoft.com/office/drawing/2014/main" id="{8EA53932-B07B-CE40-A4C4-D1C7505EEE1E}"/>
              </a:ext>
            </a:extLst>
          </p:cNvPr>
          <p:cNvSpPr/>
          <p:nvPr userDrawn="1"/>
        </p:nvSpPr>
        <p:spPr>
          <a:xfrm rot="10533488">
            <a:off x="-2905292" y="-115351"/>
            <a:ext cx="5443189" cy="4713801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52B6E9"/>
          </a:solidFill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rick@choosegrowth.u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alesgrowthplans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6374358">
            <a:off x="-798808" y="-1634126"/>
            <a:ext cx="9997615" cy="9981619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2721594" y="0"/>
            <a:ext cx="5443189" cy="12361748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354991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2073557" y="5515711"/>
            <a:ext cx="15185743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900"/>
              </a:lnSpc>
            </a:pPr>
            <a:r>
              <a:rPr lang="en-US" sz="10000" spc="600" dirty="0">
                <a:solidFill>
                  <a:srgbClr val="000000"/>
                </a:solidFill>
                <a:latin typeface="League Spartan Bold"/>
              </a:rPr>
              <a:t>VALUE-BASED SALES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846901" y="6817461"/>
            <a:ext cx="6412399" cy="1953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072"/>
              </a:lnSpc>
            </a:pPr>
            <a:r>
              <a:rPr lang="en-US" sz="6480">
                <a:solidFill>
                  <a:srgbClr val="000000"/>
                </a:solidFill>
                <a:latin typeface="Open Sans Bold"/>
              </a:rPr>
              <a:t>Basic Principles</a:t>
            </a:r>
          </a:p>
          <a:p>
            <a:pPr algn="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 Bold"/>
              </a:rPr>
              <a:t>Rick Struzynski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09651" y="1730517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3" name="Group 3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grpSp>
        <p:nvGrpSpPr>
          <p:cNvPr id="6" name="Group 6"/>
          <p:cNvGrpSpPr/>
          <p:nvPr/>
        </p:nvGrpSpPr>
        <p:grpSpPr>
          <a:xfrm rot="5400000">
            <a:off x="2601240" y="5819486"/>
            <a:ext cx="5428856" cy="946187"/>
            <a:chOff x="0" y="0"/>
            <a:chExt cx="7238475" cy="126158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267036"/>
              <a:ext cx="727510" cy="727510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4EAAE2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1302193" y="263459"/>
              <a:ext cx="727510" cy="727510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4EAAE2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2604386" y="263459"/>
              <a:ext cx="727510" cy="727510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4EAAE2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3906579" y="259882"/>
              <a:ext cx="727510" cy="727510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4EAAE2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5208773" y="259882"/>
              <a:ext cx="727510" cy="727510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4EAAE2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>
              <a:off x="6510966" y="256304"/>
              <a:ext cx="727510" cy="727510"/>
              <a:chOff x="0" y="0"/>
              <a:chExt cx="6350000" cy="635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4EAAE2"/>
              </a:solidFill>
            </p:spPr>
          </p:sp>
        </p:grpSp>
        <p:grpSp>
          <p:nvGrpSpPr>
            <p:cNvPr id="19" name="Group 19"/>
            <p:cNvGrpSpPr/>
            <p:nvPr/>
          </p:nvGrpSpPr>
          <p:grpSpPr>
            <a:xfrm>
              <a:off x="0" y="0"/>
              <a:ext cx="7238475" cy="1261583"/>
              <a:chOff x="0" y="0"/>
              <a:chExt cx="3279047" cy="5715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255270"/>
                <a:ext cx="3279047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3279047" h="69850">
                    <a:moveTo>
                      <a:pt x="2988217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3279047" y="69850"/>
                    </a:lnTo>
                    <a:lnTo>
                      <a:pt x="3279047" y="0"/>
                    </a:lnTo>
                    <a:close/>
                  </a:path>
                </a:pathLst>
              </a:custGeom>
              <a:solidFill>
                <a:srgbClr val="4EAAE2"/>
              </a:solidFill>
            </p:spPr>
          </p:sp>
        </p:grp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109695">
            <a:off x="4359097" y="4725562"/>
            <a:ext cx="647440" cy="100307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5400000">
            <a:off x="844393" y="4751333"/>
            <a:ext cx="5471582" cy="3039768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863333" y="635174"/>
            <a:ext cx="94664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THE BUYING PROCESS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073220" y="4762102"/>
            <a:ext cx="3170624" cy="301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7"/>
              </a:lnSpc>
              <a:spcBef>
                <a:spcPct val="0"/>
              </a:spcBef>
            </a:pPr>
            <a:r>
              <a:rPr lang="en-US" sz="1997" spc="99">
                <a:solidFill>
                  <a:srgbClr val="000000"/>
                </a:solidFill>
                <a:latin typeface="League Spartan Bold"/>
              </a:rPr>
              <a:t>2. Information Search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073220" y="5723507"/>
            <a:ext cx="4249469" cy="301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97"/>
              </a:lnSpc>
              <a:spcBef>
                <a:spcPct val="0"/>
              </a:spcBef>
            </a:pPr>
            <a:r>
              <a:rPr lang="en-US" sz="1997" spc="99">
                <a:solidFill>
                  <a:srgbClr val="000000"/>
                </a:solidFill>
                <a:latin typeface="League Spartan Bold"/>
              </a:rPr>
              <a:t>3. Evaluation of Alternatives*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073220" y="3726738"/>
            <a:ext cx="3282498" cy="301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7"/>
              </a:lnSpc>
              <a:spcBef>
                <a:spcPct val="0"/>
              </a:spcBef>
            </a:pPr>
            <a:r>
              <a:rPr lang="en-US" sz="1997" spc="99">
                <a:solidFill>
                  <a:srgbClr val="000000"/>
                </a:solidFill>
                <a:latin typeface="League Spartan Bold"/>
              </a:rPr>
              <a:t>1. Problem Recognition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073220" y="6629258"/>
            <a:ext cx="2933372" cy="301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7"/>
              </a:lnSpc>
              <a:spcBef>
                <a:spcPct val="0"/>
              </a:spcBef>
            </a:pPr>
            <a:r>
              <a:rPr lang="en-US" sz="1997" spc="99">
                <a:solidFill>
                  <a:srgbClr val="000000"/>
                </a:solidFill>
                <a:latin typeface="League Spartan Bold"/>
              </a:rPr>
              <a:t>4. Purchase Decision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073220" y="7611248"/>
            <a:ext cx="1665346" cy="301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7"/>
              </a:lnSpc>
              <a:spcBef>
                <a:spcPct val="0"/>
              </a:spcBef>
            </a:pPr>
            <a:r>
              <a:rPr lang="en-US" sz="1997" spc="99">
                <a:solidFill>
                  <a:srgbClr val="000000"/>
                </a:solidFill>
                <a:latin typeface="League Spartan Bold"/>
              </a:rPr>
              <a:t>5. Purchase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073220" y="8615614"/>
            <a:ext cx="3988430" cy="301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7"/>
              </a:lnSpc>
              <a:spcBef>
                <a:spcPct val="0"/>
              </a:spcBef>
            </a:pPr>
            <a:r>
              <a:rPr lang="en-US" sz="1997" spc="99">
                <a:solidFill>
                  <a:srgbClr val="000000"/>
                </a:solidFill>
                <a:latin typeface="League Spartan Bold"/>
              </a:rPr>
              <a:t>6. Post Purchase Evaluation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837348" y="7911633"/>
            <a:ext cx="5728116" cy="146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z="2400" spc="120" dirty="0">
                <a:solidFill>
                  <a:srgbClr val="000000"/>
                </a:solidFill>
                <a:latin typeface="Gidole Bold"/>
              </a:rPr>
              <a:t>*This is the RFQ stage - If you are just finding out about the opportunity at this stage, your success is left to chance – you have no control.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73" y="2813050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3" name="Group 3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59424" y="643709"/>
            <a:ext cx="11946976" cy="22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THE BUYING PROCESS: STAGES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02517" y="3691687"/>
            <a:ext cx="5753109" cy="1463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 dirty="0">
                <a:solidFill>
                  <a:srgbClr val="000000"/>
                </a:solidFill>
                <a:latin typeface="Gidole Bold"/>
              </a:rPr>
              <a:t>Cost Reduction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 dirty="0">
                <a:solidFill>
                  <a:srgbClr val="000000"/>
                </a:solidFill>
                <a:latin typeface="Gidole Bold"/>
              </a:rPr>
              <a:t>Process improvement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 dirty="0">
                <a:solidFill>
                  <a:srgbClr val="000000"/>
                </a:solidFill>
                <a:latin typeface="Gidole Bold"/>
              </a:rPr>
              <a:t>New Market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 dirty="0">
                <a:solidFill>
                  <a:srgbClr val="000000"/>
                </a:solidFill>
                <a:latin typeface="Gidole Bold"/>
              </a:rPr>
              <a:t>Etc...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02517" y="6031445"/>
            <a:ext cx="5753109" cy="1463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Web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Tradeshow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Sales Rep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Etc...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2517" y="8349838"/>
            <a:ext cx="6547879" cy="1100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References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Site Tours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Quotes (includes a quality value proposition)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98632" y="3691687"/>
            <a:ext cx="7466832" cy="73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 dirty="0">
                <a:solidFill>
                  <a:srgbClr val="000000"/>
                </a:solidFill>
                <a:latin typeface="Gidole Bold"/>
              </a:rPr>
              <a:t>Who best meets the stated and </a:t>
            </a:r>
            <a:r>
              <a:rPr lang="en-US" sz="2410" u="sng" spc="120" dirty="0">
                <a:solidFill>
                  <a:srgbClr val="000000"/>
                </a:solidFill>
                <a:latin typeface="Gidole Bold"/>
              </a:rPr>
              <a:t>unstated</a:t>
            </a:r>
            <a:r>
              <a:rPr lang="en-US" sz="2410" spc="120" dirty="0">
                <a:solidFill>
                  <a:srgbClr val="000000"/>
                </a:solidFill>
                <a:latin typeface="Gidole Bold"/>
              </a:rPr>
              <a:t> criteria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 dirty="0">
                <a:solidFill>
                  <a:srgbClr val="000000"/>
                </a:solidFill>
                <a:latin typeface="Gidole Bold"/>
              </a:rPr>
              <a:t>How much "value" is placed in the intangibles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98632" y="6031445"/>
            <a:ext cx="5753109" cy="73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T's &amp; C's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Delivery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98632" y="8349838"/>
            <a:ext cx="7598126" cy="73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Service support</a:t>
            </a:r>
          </a:p>
          <a:p>
            <a:pPr marL="520421" lvl="1" indent="-260210">
              <a:lnSpc>
                <a:spcPts val="2892"/>
              </a:lnSpc>
              <a:buFont typeface="Arial"/>
              <a:buChar char="•"/>
            </a:pPr>
            <a:r>
              <a:rPr lang="en-US" sz="2410" spc="120">
                <a:solidFill>
                  <a:srgbClr val="000000"/>
                </a:solidFill>
                <a:latin typeface="Gidole Bold"/>
              </a:rPr>
              <a:t>Product/Service/Technology performance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86512" y="3197803"/>
            <a:ext cx="7009688" cy="5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0335" lvl="1">
              <a:lnSpc>
                <a:spcPts val="4005"/>
              </a:lnSpc>
              <a:spcBef>
                <a:spcPct val="0"/>
              </a:spcBef>
            </a:pPr>
            <a:r>
              <a:rPr lang="en-US" sz="3337" spc="166" dirty="0">
                <a:solidFill>
                  <a:srgbClr val="52B6E9"/>
                </a:solidFill>
                <a:latin typeface="League Spartan Bold"/>
              </a:rPr>
              <a:t>1. PROBLEM RECOGNITION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7014" y="5537561"/>
            <a:ext cx="6324630" cy="50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  <a:spcBef>
                <a:spcPct val="0"/>
              </a:spcBef>
            </a:pPr>
            <a:r>
              <a:rPr lang="en-US" sz="3337" spc="166" dirty="0">
                <a:solidFill>
                  <a:srgbClr val="52B6E9"/>
                </a:solidFill>
                <a:latin typeface="League Spartan Bold"/>
              </a:rPr>
              <a:t>2. INFORMATION SEARCH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7014" y="7748072"/>
            <a:ext cx="8263287" cy="50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  <a:spcBef>
                <a:spcPct val="0"/>
              </a:spcBef>
            </a:pPr>
            <a:r>
              <a:rPr lang="en-US" sz="3337" spc="166" dirty="0">
                <a:solidFill>
                  <a:srgbClr val="52B6E9"/>
                </a:solidFill>
                <a:latin typeface="League Spartan Bold"/>
              </a:rPr>
              <a:t>3. EVALUATION OF ALTERNATIVES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04525" y="3197803"/>
            <a:ext cx="5638238" cy="50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  <a:spcBef>
                <a:spcPct val="0"/>
              </a:spcBef>
            </a:pPr>
            <a:r>
              <a:rPr lang="en-US" sz="3337" spc="166" dirty="0">
                <a:solidFill>
                  <a:srgbClr val="52B6E9"/>
                </a:solidFill>
                <a:latin typeface="League Spartan Bold"/>
              </a:rPr>
              <a:t>4. PURCHASE DECISION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704525" y="5537561"/>
            <a:ext cx="3175287" cy="50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  <a:spcBef>
                <a:spcPct val="0"/>
              </a:spcBef>
            </a:pPr>
            <a:r>
              <a:rPr lang="en-US" sz="3337" spc="166" dirty="0">
                <a:solidFill>
                  <a:srgbClr val="52B6E9"/>
                </a:solidFill>
                <a:latin typeface="League Spartan Bold"/>
              </a:rPr>
              <a:t>5. PURCHASE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704525" y="7748072"/>
            <a:ext cx="7860939" cy="50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05"/>
              </a:lnSpc>
              <a:spcBef>
                <a:spcPct val="0"/>
              </a:spcBef>
            </a:pPr>
            <a:r>
              <a:rPr lang="en-US" sz="3337" spc="166" dirty="0">
                <a:solidFill>
                  <a:srgbClr val="52B6E9"/>
                </a:solidFill>
                <a:latin typeface="League Spartan Bold"/>
              </a:rPr>
              <a:t>6. POST PURCHASE EVALUATION</a:t>
            </a:r>
          </a:p>
        </p:txBody>
      </p:sp>
    </p:spTree>
    <p:extLst>
      <p:ext uri="{BB962C8B-B14F-4D97-AF65-F5344CB8AC3E}">
        <p14:creationId xmlns:p14="http://schemas.microsoft.com/office/powerpoint/2010/main" val="125062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0329" y="1728665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240192"/>
            <a:ext cx="16192500" cy="7512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What is a value proposition?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Do all products/services have a value proposition?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Is it one size fits all?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Yes and no!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Yes – all goods/services must provide value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No – generally, there is no single proposition for all customers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endParaRPr lang="en-US" sz="5670" spc="56" dirty="0">
              <a:solidFill>
                <a:srgbClr val="000000"/>
              </a:solidFill>
              <a:latin typeface="Gidole"/>
            </a:endParaRP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559042" y="632211"/>
            <a:ext cx="94664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VALUE PROPOSITION</a:t>
            </a:r>
          </a:p>
        </p:txBody>
      </p:sp>
    </p:spTree>
    <p:extLst>
      <p:ext uri="{BB962C8B-B14F-4D97-AF65-F5344CB8AC3E}">
        <p14:creationId xmlns:p14="http://schemas.microsoft.com/office/powerpoint/2010/main" val="134674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0329" y="1556169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240192"/>
            <a:ext cx="16192500" cy="7512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What is a value proposition?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52B6EA"/>
                </a:solidFill>
                <a:latin typeface="Gidole"/>
              </a:rPr>
              <a:t>“A clear statement of the tangible results a customer gets from using your products or services”</a:t>
            </a:r>
            <a:br>
              <a:rPr lang="en-US" sz="4500" spc="56" dirty="0">
                <a:solidFill>
                  <a:srgbClr val="52B6EA"/>
                </a:solidFill>
                <a:latin typeface="Gidole"/>
              </a:rPr>
            </a:br>
            <a:r>
              <a:rPr lang="en-US" sz="4500" spc="56" dirty="0">
                <a:solidFill>
                  <a:srgbClr val="52B6EA"/>
                </a:solidFill>
                <a:latin typeface="Gidole"/>
              </a:rPr>
              <a:t>	- </a:t>
            </a:r>
            <a:r>
              <a:rPr lang="en-US" sz="4500" i="1" spc="56" dirty="0">
                <a:solidFill>
                  <a:srgbClr val="52B6EA"/>
                </a:solidFill>
                <a:latin typeface="Gidole"/>
              </a:rPr>
              <a:t>Selling to Big Companies, </a:t>
            </a:r>
            <a:r>
              <a:rPr lang="en-US" sz="4500" spc="56" dirty="0">
                <a:solidFill>
                  <a:srgbClr val="52B6EA"/>
                </a:solidFill>
                <a:latin typeface="Gidole"/>
              </a:rPr>
              <a:t>Jill Konrath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As all customers have different needs, a VP must be custom-tailored to each buyer to be truly effective.</a:t>
            </a:r>
            <a:endParaRPr lang="en-US" sz="4500" spc="56" dirty="0">
              <a:solidFill>
                <a:srgbClr val="000000"/>
              </a:solidFill>
              <a:latin typeface="Gidole"/>
            </a:endParaRP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endParaRPr lang="en-US" sz="5670" spc="56" dirty="0">
              <a:solidFill>
                <a:srgbClr val="000000"/>
              </a:solidFill>
              <a:latin typeface="Gidole"/>
            </a:endParaRP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640404" y="459715"/>
            <a:ext cx="94664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SO… WHAT IS A VP?</a:t>
            </a:r>
          </a:p>
        </p:txBody>
      </p:sp>
    </p:spTree>
    <p:extLst>
      <p:ext uri="{BB962C8B-B14F-4D97-AF65-F5344CB8AC3E}">
        <p14:creationId xmlns:p14="http://schemas.microsoft.com/office/powerpoint/2010/main" val="420325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0329" y="1556277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240192"/>
            <a:ext cx="16192500" cy="4242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This is where ”investigative sales” comes in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Must have a good relationship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Fill in the “non-RFQ” blanks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endParaRPr lang="en-US" sz="5670" spc="56" dirty="0">
              <a:solidFill>
                <a:srgbClr val="000000"/>
              </a:solidFill>
              <a:latin typeface="Gidole"/>
            </a:endParaRP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447800" y="459715"/>
            <a:ext cx="94664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VALUE PROPOSITION</a:t>
            </a:r>
          </a:p>
        </p:txBody>
      </p:sp>
    </p:spTree>
    <p:extLst>
      <p:ext uri="{BB962C8B-B14F-4D97-AF65-F5344CB8AC3E}">
        <p14:creationId xmlns:p14="http://schemas.microsoft.com/office/powerpoint/2010/main" val="1650100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699" y="3240192"/>
            <a:ext cx="16536763" cy="7512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4800" spc="56" dirty="0">
                <a:solidFill>
                  <a:srgbClr val="000000"/>
                </a:solidFill>
                <a:latin typeface="Gidole"/>
              </a:rPr>
              <a:t>What are the </a:t>
            </a:r>
            <a:r>
              <a:rPr lang="en-US" sz="4800" b="1" spc="56" dirty="0">
                <a:solidFill>
                  <a:srgbClr val="000000"/>
                </a:solidFill>
                <a:latin typeface="Gidole"/>
              </a:rPr>
              <a:t>key issues </a:t>
            </a:r>
            <a:r>
              <a:rPr lang="en-US" sz="4800" spc="56" dirty="0">
                <a:solidFill>
                  <a:srgbClr val="000000"/>
                </a:solidFill>
                <a:latin typeface="Gidole"/>
              </a:rPr>
              <a:t>facing the business/individual?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000" spc="56" dirty="0">
                <a:solidFill>
                  <a:srgbClr val="000000"/>
                </a:solidFill>
                <a:latin typeface="Gidole"/>
              </a:rPr>
              <a:t>SWOT analysis, background research, information gathering, etc.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4800" spc="56" dirty="0">
                <a:solidFill>
                  <a:srgbClr val="000000"/>
                </a:solidFill>
                <a:latin typeface="Gidole"/>
              </a:rPr>
              <a:t>What is the impact of those issues?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000" spc="56" dirty="0">
                <a:solidFill>
                  <a:srgbClr val="000000"/>
                </a:solidFill>
                <a:latin typeface="Gidole"/>
              </a:rPr>
              <a:t>Cost, time to market, process improvement, etc.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4800" spc="56" dirty="0">
                <a:solidFill>
                  <a:srgbClr val="000000"/>
                </a:solidFill>
                <a:latin typeface="Gidole"/>
              </a:rPr>
              <a:t>How can we help? 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000" spc="56" dirty="0">
                <a:solidFill>
                  <a:srgbClr val="000000"/>
                </a:solidFill>
                <a:latin typeface="Gidole"/>
              </a:rPr>
              <a:t>What products or services are appropriate?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endParaRPr lang="en-US" sz="5670" spc="56" dirty="0">
              <a:solidFill>
                <a:srgbClr val="000000"/>
              </a:solidFill>
              <a:latin typeface="Gidole"/>
            </a:endParaRP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140512"/>
            <a:ext cx="9466400" cy="225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DEVELOPING A VALUE PROPOSITION</a:t>
            </a:r>
          </a:p>
        </p:txBody>
      </p:sp>
    </p:spTree>
    <p:extLst>
      <p:ext uri="{BB962C8B-B14F-4D97-AF65-F5344CB8AC3E}">
        <p14:creationId xmlns:p14="http://schemas.microsoft.com/office/powerpoint/2010/main" val="2182074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699" y="3240192"/>
            <a:ext cx="16536763" cy="6422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What are the potential benefits?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This is not about features, but </a:t>
            </a:r>
            <a:r>
              <a:rPr lang="en-US" sz="4500" u="sng" spc="56" dirty="0">
                <a:solidFill>
                  <a:srgbClr val="000000"/>
                </a:solidFill>
                <a:latin typeface="Gidole"/>
              </a:rPr>
              <a:t>tangible answers to the identified problems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Prove it! 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Cite examples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endParaRPr lang="en-US" sz="5670" spc="56" dirty="0">
              <a:solidFill>
                <a:srgbClr val="000000"/>
              </a:solidFill>
              <a:latin typeface="Gidole"/>
            </a:endParaRP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140512"/>
            <a:ext cx="9466400" cy="225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DEVELOPING A VALUE PROPOSITION</a:t>
            </a:r>
          </a:p>
        </p:txBody>
      </p:sp>
    </p:spTree>
    <p:extLst>
      <p:ext uri="{BB962C8B-B14F-4D97-AF65-F5344CB8AC3E}">
        <p14:creationId xmlns:p14="http://schemas.microsoft.com/office/powerpoint/2010/main" val="2798483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709299"/>
            <a:ext cx="16536763" cy="4242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4879">
              <a:lnSpc>
                <a:spcPts val="8505"/>
              </a:lnSpc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You will develop a 1-2 sentence statement that clearly addresses </a:t>
            </a:r>
            <a:r>
              <a:rPr lang="en-US" sz="5670" b="1" spc="56" dirty="0">
                <a:solidFill>
                  <a:srgbClr val="000000"/>
                </a:solidFill>
                <a:latin typeface="Gidole"/>
              </a:rPr>
              <a:t>the critical decision criteria</a:t>
            </a:r>
            <a:r>
              <a:rPr lang="en-US" sz="5670" spc="56" dirty="0">
                <a:solidFill>
                  <a:srgbClr val="000000"/>
                </a:solidFill>
                <a:latin typeface="Gidole"/>
              </a:rPr>
              <a:t> and </a:t>
            </a:r>
            <a:r>
              <a:rPr lang="en-US" sz="5670" b="1" spc="56" dirty="0">
                <a:solidFill>
                  <a:srgbClr val="000000"/>
                </a:solidFill>
                <a:latin typeface="Gidole"/>
              </a:rPr>
              <a:t>how your solution answers those needs</a:t>
            </a:r>
            <a:r>
              <a:rPr lang="en-US" sz="5670" spc="56" dirty="0">
                <a:solidFill>
                  <a:srgbClr val="000000"/>
                </a:solidFill>
                <a:latin typeface="Gidole"/>
              </a:rPr>
              <a:t>. </a:t>
            </a:r>
            <a:endParaRPr lang="en-US" sz="4500" spc="56" dirty="0">
              <a:solidFill>
                <a:srgbClr val="000000"/>
              </a:solidFill>
              <a:latin typeface="Gidole"/>
            </a:endParaRP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endParaRPr lang="en-US" sz="5670" spc="56" dirty="0">
              <a:solidFill>
                <a:srgbClr val="000000"/>
              </a:solidFill>
              <a:latin typeface="Gidole"/>
            </a:endParaRP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140512"/>
            <a:ext cx="9466400" cy="225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DEVELOPING A VALUE PROPOSITION</a:t>
            </a:r>
          </a:p>
        </p:txBody>
      </p:sp>
    </p:spTree>
    <p:extLst>
      <p:ext uri="{BB962C8B-B14F-4D97-AF65-F5344CB8AC3E}">
        <p14:creationId xmlns:p14="http://schemas.microsoft.com/office/powerpoint/2010/main" val="3293676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6374358">
            <a:off x="-798808" y="-1634126"/>
            <a:ext cx="9997615" cy="9981619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2721594" y="0"/>
            <a:ext cx="5443189" cy="12361748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354991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551128" y="5295900"/>
            <a:ext cx="15185743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900"/>
              </a:lnSpc>
            </a:pPr>
            <a:r>
              <a:rPr lang="en-US" sz="10000" spc="600" dirty="0">
                <a:solidFill>
                  <a:srgbClr val="000000"/>
                </a:solidFill>
                <a:latin typeface="League Spartan Bold"/>
              </a:rPr>
              <a:t>Value-Based Pricing</a:t>
            </a:r>
          </a:p>
        </p:txBody>
      </p:sp>
    </p:spTree>
    <p:extLst>
      <p:ext uri="{BB962C8B-B14F-4D97-AF65-F5344CB8AC3E}">
        <p14:creationId xmlns:p14="http://schemas.microsoft.com/office/powerpoint/2010/main" val="665112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1556169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699" y="3240192"/>
            <a:ext cx="16536763" cy="6422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What is the typical pricing strategy? Why?</a:t>
            </a:r>
          </a:p>
          <a:p>
            <a:pPr marL="1681357" lvl="2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Cost plus is most common – why?</a:t>
            </a:r>
          </a:p>
          <a:p>
            <a:pPr marL="2138557" lvl="3" indent="-612078">
              <a:lnSpc>
                <a:spcPts val="8505"/>
              </a:lnSpc>
              <a:buFont typeface="Arial"/>
              <a:buChar char="•"/>
            </a:pPr>
            <a:r>
              <a:rPr lang="en-US" sz="4500" spc="56" dirty="0">
                <a:solidFill>
                  <a:srgbClr val="000000"/>
                </a:solidFill>
                <a:latin typeface="Gidole"/>
              </a:rPr>
              <a:t>It’s easy, but how often is the ‘easiest’ way the best way?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Value-based pricing (VBP) attempts to quantify everything we’ve just discussed.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Works with utility function</a:t>
            </a: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914400" y="459715"/>
            <a:ext cx="102489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VALUE-BASED PRICING</a:t>
            </a:r>
          </a:p>
        </p:txBody>
      </p:sp>
    </p:spTree>
    <p:extLst>
      <p:ext uri="{BB962C8B-B14F-4D97-AF65-F5344CB8AC3E}">
        <p14:creationId xmlns:p14="http://schemas.microsoft.com/office/powerpoint/2010/main" val="164616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30313" y="1800630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240192"/>
            <a:ext cx="12954461" cy="537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Learning Expectations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Common understandings &amp; definitions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Buying Process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Value Proposition</a:t>
            </a:r>
          </a:p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Value-Based Pricing</a:t>
            </a: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887928" y="704176"/>
            <a:ext cx="7567947" cy="1096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AGENDA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86605" y="1222529"/>
            <a:ext cx="102489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VBP: Example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883B3ED4-5FCD-F74B-8C95-7B52DE70E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06" y="3429000"/>
            <a:ext cx="6022388" cy="4523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E366261C-975E-464A-A47D-90F1C3CDA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363" y="3429000"/>
            <a:ext cx="6022388" cy="451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77E283-5616-6E47-9058-501DFC34A3F6}"/>
              </a:ext>
            </a:extLst>
          </p:cNvPr>
          <p:cNvSpPr txBox="1"/>
          <p:nvPr/>
        </p:nvSpPr>
        <p:spPr>
          <a:xfrm>
            <a:off x="3511464" y="8301176"/>
            <a:ext cx="40717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Gidole" panose="02000503000000000000" pitchFamily="2" charset="0"/>
              </a:rPr>
              <a:t>$3,990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87E953-7704-C044-BE02-0932C0BE0225}"/>
              </a:ext>
            </a:extLst>
          </p:cNvPr>
          <p:cNvSpPr txBox="1"/>
          <p:nvPr/>
        </p:nvSpPr>
        <p:spPr>
          <a:xfrm>
            <a:off x="11881021" y="8054700"/>
            <a:ext cx="40717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Gidole" panose="02000503000000000000" pitchFamily="2" charset="0"/>
              </a:rPr>
              <a:t>$380,000</a:t>
            </a:r>
          </a:p>
        </p:txBody>
      </p:sp>
    </p:spTree>
    <p:extLst>
      <p:ext uri="{BB962C8B-B14F-4D97-AF65-F5344CB8AC3E}">
        <p14:creationId xmlns:p14="http://schemas.microsoft.com/office/powerpoint/2010/main" val="45916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86605" y="1222529"/>
            <a:ext cx="102489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VBP: Example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7E283-5616-6E47-9058-501DFC34A3F6}"/>
              </a:ext>
            </a:extLst>
          </p:cNvPr>
          <p:cNvSpPr txBox="1"/>
          <p:nvPr/>
        </p:nvSpPr>
        <p:spPr>
          <a:xfrm>
            <a:off x="3150337" y="8294906"/>
            <a:ext cx="40717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Gidole" panose="02000503000000000000" pitchFamily="2" charset="0"/>
              </a:rPr>
              <a:t>0.033 cents/ml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87E953-7704-C044-BE02-0932C0BE0225}"/>
              </a:ext>
            </a:extLst>
          </p:cNvPr>
          <p:cNvSpPr txBox="1"/>
          <p:nvPr/>
        </p:nvSpPr>
        <p:spPr>
          <a:xfrm>
            <a:off x="9985185" y="8326345"/>
            <a:ext cx="472141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latin typeface="Gidole" panose="02000503000000000000" pitchFamily="2" charset="0"/>
              </a:rPr>
              <a:t>0.6 cents/ml</a:t>
            </a:r>
          </a:p>
          <a:p>
            <a:pPr algn="ctr"/>
            <a:r>
              <a:rPr lang="en-US" sz="3600" dirty="0">
                <a:latin typeface="Gidole" panose="02000503000000000000" pitchFamily="2" charset="0"/>
              </a:rPr>
              <a:t>Same water in airport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0E9B2281-11E1-FA47-9DBF-A3153FD0E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460474"/>
            <a:ext cx="5449594" cy="470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2DF53A29-85A5-194A-984D-588429D5F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185" y="3460474"/>
            <a:ext cx="4721415" cy="4721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88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86605" y="1222529"/>
            <a:ext cx="102489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VBP: Example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7E283-5616-6E47-9058-501DFC34A3F6}"/>
              </a:ext>
            </a:extLst>
          </p:cNvPr>
          <p:cNvSpPr txBox="1"/>
          <p:nvPr/>
        </p:nvSpPr>
        <p:spPr>
          <a:xfrm>
            <a:off x="1981199" y="8326345"/>
            <a:ext cx="52408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latin typeface="Gidole" panose="02000503000000000000" pitchFamily="2" charset="0"/>
              </a:rPr>
              <a:t>0.238 cents/ml</a:t>
            </a:r>
          </a:p>
          <a:p>
            <a:pPr algn="ctr"/>
            <a:r>
              <a:rPr lang="en-US" sz="3600" dirty="0">
                <a:latin typeface="Gidole" panose="02000503000000000000" pitchFamily="2" charset="0"/>
              </a:rPr>
              <a:t>Distilled Water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87E953-7704-C044-BE02-0932C0BE0225}"/>
              </a:ext>
            </a:extLst>
          </p:cNvPr>
          <p:cNvSpPr txBox="1"/>
          <p:nvPr/>
        </p:nvSpPr>
        <p:spPr>
          <a:xfrm>
            <a:off x="9985185" y="8326345"/>
            <a:ext cx="472141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latin typeface="Gidole" panose="02000503000000000000" pitchFamily="2" charset="0"/>
              </a:rPr>
              <a:t>21 cents/ml</a:t>
            </a:r>
          </a:p>
          <a:p>
            <a:pPr algn="ctr"/>
            <a:r>
              <a:rPr lang="en-US" sz="3600" dirty="0">
                <a:latin typeface="Gidole" panose="02000503000000000000" pitchFamily="2" charset="0"/>
              </a:rPr>
              <a:t>98% distilled water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99036854-4780-D843-BDC6-FECBEB745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99" y="3460474"/>
            <a:ext cx="5240867" cy="472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B7DB5487-A07A-C947-AC72-4080E799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2642" y="3916182"/>
            <a:ext cx="1206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52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80784" y="145280"/>
            <a:ext cx="11135876" cy="225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REAL WORLD EXAMPLE: CHINESE MARKET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7E283-5616-6E47-9058-501DFC34A3F6}"/>
              </a:ext>
            </a:extLst>
          </p:cNvPr>
          <p:cNvSpPr txBox="1"/>
          <p:nvPr/>
        </p:nvSpPr>
        <p:spPr>
          <a:xfrm>
            <a:off x="3810000" y="8431488"/>
            <a:ext cx="89916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latin typeface="Gidole" panose="02000503000000000000" pitchFamily="2" charset="0"/>
              </a:rPr>
              <a:t>What is the value of a ¥100 coupon?</a:t>
            </a:r>
            <a:endParaRPr lang="en-US" sz="3600" dirty="0">
              <a:latin typeface="Gidole" panose="02000503000000000000" pitchFamily="2" charset="0"/>
            </a:endParaRP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072F5DF9-9C3F-334E-AE0B-5F252DA2A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999" y="2685438"/>
            <a:ext cx="11351172" cy="567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7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80784" y="145280"/>
            <a:ext cx="11135876" cy="225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REAL WORLD EXAMPLE: CHINESE MARKET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41AA10-626C-5C41-B6C4-C0127C3CA16F}"/>
              </a:ext>
            </a:extLst>
          </p:cNvPr>
          <p:cNvSpPr txBox="1">
            <a:spLocks/>
          </p:cNvSpPr>
          <p:nvPr/>
        </p:nvSpPr>
        <p:spPr>
          <a:xfrm>
            <a:off x="1401060" y="3406140"/>
            <a:ext cx="12619740" cy="6004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err="1">
                <a:latin typeface="Gidole" panose="02000503000000000000" pitchFamily="2" charset="0"/>
              </a:rPr>
              <a:t>Häagen-Dazs</a:t>
            </a:r>
            <a:r>
              <a:rPr lang="en-US" sz="4000" dirty="0">
                <a:latin typeface="Gidole" panose="02000503000000000000" pitchFamily="2" charset="0"/>
              </a:rPr>
              <a:t> prints millions of ¥100 coupons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Cost – so small relative to the other numbers – free</a:t>
            </a:r>
          </a:p>
          <a:p>
            <a:r>
              <a:rPr lang="en-US" sz="4000" dirty="0">
                <a:latin typeface="Gidole" panose="02000503000000000000" pitchFamily="2" charset="0"/>
              </a:rPr>
              <a:t>HD then sells them to an intermediary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HD wants to deal in volume, not 100-200 or so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HD sells them for ¥80</a:t>
            </a:r>
          </a:p>
          <a:p>
            <a:r>
              <a:rPr lang="en-US" sz="4000" dirty="0">
                <a:latin typeface="Gidole" panose="02000503000000000000" pitchFamily="2" charset="0"/>
              </a:rPr>
              <a:t>Intermediaries then sell to Employers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¥20</a:t>
            </a:r>
          </a:p>
          <a:p>
            <a:r>
              <a:rPr lang="en-US" sz="4000" dirty="0">
                <a:latin typeface="Gidole" panose="02000503000000000000" pitchFamily="2" charset="0"/>
              </a:rPr>
              <a:t>Employers give to staff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goodwill – unknown</a:t>
            </a:r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60757F33-DBDD-6840-B4ED-99B54DD280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0159">
            <a:off x="12113200" y="3618471"/>
            <a:ext cx="5675586" cy="283779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82F72C38-CC56-3A42-BC51-931823E2DB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637" y="4579966"/>
            <a:ext cx="5675586" cy="2837793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73AC169D-943E-9049-936D-1AD1409B4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4796">
            <a:off x="12279349" y="6195575"/>
            <a:ext cx="5675586" cy="283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52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80784" y="145280"/>
            <a:ext cx="9466400" cy="225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THE VALUE CHAIN CONTINUES…</a:t>
            </a:r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60757F33-DBDD-6840-B4ED-99B54DD280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0159">
            <a:off x="12113200" y="3618471"/>
            <a:ext cx="5675586" cy="283779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82F72C38-CC56-3A42-BC51-931823E2DB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637" y="4579966"/>
            <a:ext cx="5675586" cy="2837793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73AC169D-943E-9049-936D-1AD1409B4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4796">
            <a:off x="12279349" y="6195575"/>
            <a:ext cx="5675586" cy="283779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068559A-409F-5B47-A86B-8A5387AB365F}"/>
              </a:ext>
            </a:extLst>
          </p:cNvPr>
          <p:cNvSpPr txBox="1">
            <a:spLocks/>
          </p:cNvSpPr>
          <p:nvPr/>
        </p:nvSpPr>
        <p:spPr>
          <a:xfrm>
            <a:off x="1430684" y="3309180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Gidole" panose="02000503000000000000" pitchFamily="2" charset="0"/>
              </a:rPr>
              <a:t>Some staff use directly, chain over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¥100 + unknown goodwill</a:t>
            </a:r>
          </a:p>
          <a:p>
            <a:r>
              <a:rPr lang="en-US" sz="4000" dirty="0">
                <a:latin typeface="Gidole" panose="02000503000000000000" pitchFamily="2" charset="0"/>
              </a:rPr>
              <a:t>Many employees give coupon away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Guanxi (unknown goodwill)</a:t>
            </a:r>
          </a:p>
          <a:p>
            <a:r>
              <a:rPr lang="en-US" sz="4000" dirty="0">
                <a:latin typeface="Gidole" panose="02000503000000000000" pitchFamily="2" charset="0"/>
              </a:rPr>
              <a:t>Some receivers use directly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¥100 – unknown goodwill</a:t>
            </a:r>
          </a:p>
          <a:p>
            <a:r>
              <a:rPr lang="en-US" sz="4000" dirty="0">
                <a:latin typeface="Gidole" panose="02000503000000000000" pitchFamily="2" charset="0"/>
              </a:rPr>
              <a:t>Many receivers sell to coupon marketers</a:t>
            </a:r>
            <a:r>
              <a:rPr lang="en-US" sz="2800" baseline="68000" dirty="0">
                <a:latin typeface="Gidole" panose="02000503000000000000" pitchFamily="2" charset="0"/>
              </a:rPr>
              <a:t>1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Typically 40% face value 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¥40</a:t>
            </a:r>
          </a:p>
          <a:p>
            <a:pPr lvl="1"/>
            <a:endParaRPr lang="en-US" dirty="0">
              <a:latin typeface="Gidol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56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80784" y="145280"/>
            <a:ext cx="9466400" cy="225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THE VALUE CHAIN CONTINUES…</a:t>
            </a:r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60757F33-DBDD-6840-B4ED-99B54DD280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0159">
            <a:off x="12113200" y="3618471"/>
            <a:ext cx="5675586" cy="283779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82F72C38-CC56-3A42-BC51-931823E2DB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637" y="4579966"/>
            <a:ext cx="5675586" cy="2837793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73AC169D-943E-9049-936D-1AD1409B4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4796">
            <a:off x="12279349" y="6195575"/>
            <a:ext cx="5675586" cy="2837793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3AFF306-1831-5043-9E10-6B7EC3FD30FB}"/>
              </a:ext>
            </a:extLst>
          </p:cNvPr>
          <p:cNvSpPr txBox="1">
            <a:spLocks/>
          </p:cNvSpPr>
          <p:nvPr/>
        </p:nvSpPr>
        <p:spPr>
          <a:xfrm>
            <a:off x="1090922" y="3263133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Gidole" panose="02000503000000000000" pitchFamily="2" charset="0"/>
              </a:rPr>
              <a:t>Coupon Marketers need to do something…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Easiest solution?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SELL BACK TO HÄAGEN-DAZS!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HD happy to pay ¥50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¥10</a:t>
            </a:r>
          </a:p>
          <a:p>
            <a:r>
              <a:rPr lang="en-US" sz="4000" dirty="0" err="1">
                <a:latin typeface="Gidole" panose="02000503000000000000" pitchFamily="2" charset="0"/>
              </a:rPr>
              <a:t>Häagen-Dazs</a:t>
            </a:r>
            <a:r>
              <a:rPr lang="en-US" sz="4000" dirty="0">
                <a:latin typeface="Gidole" panose="02000503000000000000" pitchFamily="2" charset="0"/>
              </a:rPr>
              <a:t> – the cycle ends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Coupon shredded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Value received: ¥30 + unknown goodwill</a:t>
            </a:r>
          </a:p>
          <a:p>
            <a:pPr lvl="1"/>
            <a:endParaRPr lang="en-US" dirty="0">
              <a:latin typeface="Gidol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459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1730517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905000" y="699225"/>
            <a:ext cx="94664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LET’S REVIEW</a:t>
            </a:r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60757F33-DBDD-6840-B4ED-99B54DD280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0159">
            <a:off x="12113200" y="3618471"/>
            <a:ext cx="5675586" cy="283779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82F72C38-CC56-3A42-BC51-931823E2DB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637" y="4579966"/>
            <a:ext cx="5675586" cy="2837793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73AC169D-943E-9049-936D-1AD1409B4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4796">
            <a:off x="12279349" y="6195575"/>
            <a:ext cx="5675586" cy="283779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B3FB08-1EDE-464E-AD05-6B949A558421}"/>
              </a:ext>
            </a:extLst>
          </p:cNvPr>
          <p:cNvSpPr txBox="1">
            <a:spLocks/>
          </p:cNvSpPr>
          <p:nvPr/>
        </p:nvSpPr>
        <p:spPr>
          <a:xfrm>
            <a:off x="596802" y="3442472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500" u="sng" dirty="0">
                <a:latin typeface="Gidole" panose="02000503000000000000" pitchFamily="2" charset="0"/>
              </a:rPr>
              <a:t>Tangible value received</a:t>
            </a:r>
            <a:r>
              <a:rPr lang="en-US" sz="4500" dirty="0">
                <a:latin typeface="Gidole" panose="02000503000000000000" pitchFamily="2" charset="0"/>
              </a:rPr>
              <a:t>: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HD: ¥30 (¥ 80 – ¥50 – initial investment [0])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Intermediary: ¥20 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Employee (small % use directly): ¥100 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Receiver (small % use directly): ¥100 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Receiver: ¥40 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Coupon marketer (small % use directly): ¥100 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Coupon marketer: ¥10 </a:t>
            </a:r>
          </a:p>
          <a:p>
            <a:pPr lvl="1"/>
            <a:r>
              <a:rPr lang="en-US" sz="3200" b="1" dirty="0">
                <a:latin typeface="Gidole" panose="02000503000000000000" pitchFamily="2" charset="0"/>
              </a:rPr>
              <a:t>Total tangible value</a:t>
            </a:r>
            <a:r>
              <a:rPr lang="en-US" sz="3200" b="1" baseline="68000" dirty="0">
                <a:latin typeface="Gidole" panose="02000503000000000000" pitchFamily="2" charset="0"/>
              </a:rPr>
              <a:t>2</a:t>
            </a:r>
            <a:r>
              <a:rPr lang="en-US" sz="3200" b="1" dirty="0">
                <a:latin typeface="Gidole" panose="02000503000000000000" pitchFamily="2" charset="0"/>
              </a:rPr>
              <a:t>:</a:t>
            </a:r>
          </a:p>
          <a:p>
            <a:pPr lvl="2"/>
            <a:r>
              <a:rPr lang="en-US" sz="3200" b="1" dirty="0">
                <a:latin typeface="Gidole" panose="02000503000000000000" pitchFamily="2" charset="0"/>
              </a:rPr>
              <a:t>30+20+10+9+36+8.1+7.3  = </a:t>
            </a:r>
            <a:r>
              <a:rPr lang="en-US" sz="3200" b="1" u="sng" dirty="0">
                <a:latin typeface="Gidole" panose="02000503000000000000" pitchFamily="2" charset="0"/>
              </a:rPr>
              <a:t>¥ 120.4</a:t>
            </a:r>
            <a:endParaRPr lang="en-US" sz="3200" b="1" u="sng" baseline="68000" dirty="0">
              <a:latin typeface="Gidole" panose="02000503000000000000" pitchFamily="2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B68B173-5629-A741-B4F6-5D377F05C6B9}"/>
              </a:ext>
            </a:extLst>
          </p:cNvPr>
          <p:cNvSpPr txBox="1">
            <a:spLocks/>
          </p:cNvSpPr>
          <p:nvPr/>
        </p:nvSpPr>
        <p:spPr>
          <a:xfrm>
            <a:off x="8305800" y="3600726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>
                <a:latin typeface="Gidole" panose="02000503000000000000" pitchFamily="2" charset="0"/>
              </a:rPr>
              <a:t>Goodwill value received</a:t>
            </a:r>
            <a:r>
              <a:rPr lang="en-US" dirty="0">
                <a:latin typeface="Gidole" panose="02000503000000000000" pitchFamily="2" charset="0"/>
              </a:rPr>
              <a:t>:</a:t>
            </a:r>
          </a:p>
          <a:p>
            <a:pPr lvl="1"/>
            <a:r>
              <a:rPr lang="en-US" dirty="0" err="1">
                <a:latin typeface="Gidole" panose="02000503000000000000" pitchFamily="2" charset="0"/>
              </a:rPr>
              <a:t>Häagen-Dazs</a:t>
            </a:r>
            <a:endParaRPr lang="en-US" dirty="0">
              <a:latin typeface="Gidole" panose="02000503000000000000" pitchFamily="2" charset="0"/>
            </a:endParaRPr>
          </a:p>
          <a:p>
            <a:pPr lvl="1"/>
            <a:r>
              <a:rPr lang="en-US" dirty="0">
                <a:latin typeface="Gidole" panose="02000503000000000000" pitchFamily="2" charset="0"/>
              </a:rPr>
              <a:t>Employer</a:t>
            </a:r>
          </a:p>
          <a:p>
            <a:pPr lvl="1"/>
            <a:r>
              <a:rPr lang="en-US" dirty="0">
                <a:latin typeface="Gidole" panose="02000503000000000000" pitchFamily="2" charset="0"/>
              </a:rPr>
              <a:t>Employee (most)</a:t>
            </a:r>
          </a:p>
          <a:p>
            <a:pPr marL="585788" lvl="1" indent="0">
              <a:buFont typeface="Arial" pitchFamily="34" charset="0"/>
              <a:buNone/>
            </a:pPr>
            <a:endParaRPr lang="en-US" dirty="0">
              <a:latin typeface="Gidole" panose="02000503000000000000" pitchFamily="2" charset="0"/>
            </a:endParaRPr>
          </a:p>
          <a:p>
            <a:endParaRPr lang="en-US" dirty="0">
              <a:latin typeface="Gidol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04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447800" y="1253360"/>
            <a:ext cx="94664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NOTES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58D4C8C-E1EC-6549-8596-9433FF640DB3}"/>
              </a:ext>
            </a:extLst>
          </p:cNvPr>
          <p:cNvSpPr txBox="1">
            <a:spLocks/>
          </p:cNvSpPr>
          <p:nvPr/>
        </p:nvSpPr>
        <p:spPr>
          <a:xfrm>
            <a:off x="1121402" y="3431390"/>
            <a:ext cx="12213598" cy="435133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875" indent="-514350">
              <a:buFont typeface="+mj-lt"/>
              <a:buAutoNum type="arabicPeriod"/>
            </a:pPr>
            <a:r>
              <a:rPr lang="en-US" dirty="0"/>
              <a:t>There is a very active aftermarket for coupons in China.  It is very common for coupon holders to sell a coupon they don’t want/need in exchange for something more useful (at least at the time).</a:t>
            </a:r>
          </a:p>
          <a:p>
            <a:pPr marL="650875" indent="-514350">
              <a:buFont typeface="+mj-lt"/>
              <a:buAutoNum type="arabicPeriod"/>
            </a:pPr>
            <a:r>
              <a:rPr lang="en-US" dirty="0"/>
              <a:t>Discounts calculated as follows: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Assume about 10% of employees use coupon directly – therefore realized value of ¥10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Assume about 10% of receivers use coupon directly – therefore realized value of ¥9 (10% of 90% from step one)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If 10% of receivers use coupon, resale value must be discounted - realized value of ¥36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Assume about 10% of coupon marketers use coupon directly – therefore realized value of ¥8.1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If 10% of marketers use coupon, resale value must be discounted – realized value of ¥7.3</a:t>
            </a:r>
          </a:p>
          <a:p>
            <a:pPr marL="971550" lvl="1" indent="-514350">
              <a:buFont typeface="+mj-lt"/>
              <a:buAutoNum type="arabicPeriod"/>
            </a:pPr>
            <a:endParaRPr lang="en-US" sz="3200" dirty="0"/>
          </a:p>
          <a:p>
            <a:pPr marL="971550" lvl="1" indent="-514350">
              <a:buFont typeface="+mj-lt"/>
              <a:buAutoNum type="arabicPeriod"/>
            </a:pPr>
            <a:endParaRPr lang="en-US" sz="3200" dirty="0"/>
          </a:p>
        </p:txBody>
      </p:sp>
      <p:pic>
        <p:nvPicPr>
          <p:cNvPr id="16" name="Content Placeholder 3">
            <a:extLst>
              <a:ext uri="{FF2B5EF4-FFF2-40B4-BE49-F238E27FC236}">
                <a16:creationId xmlns:a16="http://schemas.microsoft.com/office/drawing/2014/main" id="{934537E9-58B6-C044-825F-C0C010600A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6531">
            <a:off x="15782729" y="4252132"/>
            <a:ext cx="3565468" cy="1782734"/>
          </a:xfrm>
          <a:prstGeom prst="rect">
            <a:avLst/>
          </a:prstGeom>
        </p:spPr>
      </p:pic>
      <p:pic>
        <p:nvPicPr>
          <p:cNvPr id="17" name="Content Placeholder 3">
            <a:extLst>
              <a:ext uri="{FF2B5EF4-FFF2-40B4-BE49-F238E27FC236}">
                <a16:creationId xmlns:a16="http://schemas.microsoft.com/office/drawing/2014/main" id="{FBFFE3A1-DDA7-2E47-B0C5-E2822E40A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92850">
            <a:off x="14534321" y="6006802"/>
            <a:ext cx="3565468" cy="1782734"/>
          </a:xfrm>
          <a:prstGeom prst="rect">
            <a:avLst/>
          </a:prstGeom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613819A0-3458-F549-A0B4-089D76DC24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095">
            <a:off x="15884251" y="7712895"/>
            <a:ext cx="3565468" cy="178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3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785" y="2334936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447800" y="1253360"/>
            <a:ext cx="9466400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CONCLUSIONS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3C1AB1D-D156-AA4C-BCFE-F891ED0EDD54}"/>
              </a:ext>
            </a:extLst>
          </p:cNvPr>
          <p:cNvSpPr txBox="1">
            <a:spLocks noChangeArrowheads="1"/>
          </p:cNvSpPr>
          <p:nvPr/>
        </p:nvSpPr>
        <p:spPr>
          <a:xfrm>
            <a:off x="1790700" y="2869242"/>
            <a:ext cx="14706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dirty="0">
              <a:latin typeface="Gidole" panose="02000503000000000000" pitchFamily="2" charset="0"/>
            </a:endParaRPr>
          </a:p>
          <a:p>
            <a:r>
              <a:rPr lang="en-US" sz="4000" dirty="0">
                <a:latin typeface="Gidole" panose="02000503000000000000" pitchFamily="2" charset="0"/>
              </a:rPr>
              <a:t>Our customers are people, not companies, and likely have hidden needs </a:t>
            </a:r>
          </a:p>
          <a:p>
            <a:r>
              <a:rPr lang="en-US" sz="4000" dirty="0">
                <a:latin typeface="Gidole" panose="02000503000000000000" pitchFamily="2" charset="0"/>
              </a:rPr>
              <a:t>It is our job to bring value to each stage, helping customers move through the buying process</a:t>
            </a:r>
          </a:p>
          <a:p>
            <a:r>
              <a:rPr lang="en-US" sz="4000" dirty="0">
                <a:latin typeface="Gidole" panose="02000503000000000000" pitchFamily="2" charset="0"/>
              </a:rPr>
              <a:t>A value proposition answers customer specific needs</a:t>
            </a:r>
          </a:p>
          <a:p>
            <a:r>
              <a:rPr lang="en-US" sz="4000" dirty="0">
                <a:latin typeface="Gidole" panose="02000503000000000000" pitchFamily="2" charset="0"/>
              </a:rPr>
              <a:t>Value based pricing is a useful negotiation tool</a:t>
            </a:r>
          </a:p>
          <a:p>
            <a:r>
              <a:rPr lang="en-US" sz="4000" dirty="0">
                <a:latin typeface="Gidole" panose="02000503000000000000" pitchFamily="2" charset="0"/>
              </a:rPr>
              <a:t>Value comes in all shapes, forms &amp; sizes!</a:t>
            </a:r>
          </a:p>
        </p:txBody>
      </p:sp>
    </p:spTree>
    <p:extLst>
      <p:ext uri="{BB962C8B-B14F-4D97-AF65-F5344CB8AC3E}">
        <p14:creationId xmlns:p14="http://schemas.microsoft.com/office/powerpoint/2010/main" val="2095711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14458" t="1950" r="14458" b="1613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221525" y="286018"/>
            <a:ext cx="9945463" cy="2137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564"/>
              </a:lnSpc>
            </a:pPr>
            <a:r>
              <a:rPr lang="en-US" sz="5400" spc="356" dirty="0">
                <a:solidFill>
                  <a:srgbClr val="000000"/>
                </a:solidFill>
                <a:latin typeface="League Spartan Bold"/>
              </a:rPr>
              <a:t>LEARNING EXPECTATIONS</a:t>
            </a:r>
          </a:p>
        </p:txBody>
      </p:sp>
      <p:sp>
        <p:nvSpPr>
          <p:cNvPr id="6" name="AutoShape 6"/>
          <p:cNvSpPr/>
          <p:nvPr/>
        </p:nvSpPr>
        <p:spPr>
          <a:xfrm>
            <a:off x="0" y="2367591"/>
            <a:ext cx="7376045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3847698"/>
            <a:ext cx="16230600" cy="4824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>
              <a:lnSpc>
                <a:spcPts val="7200"/>
              </a:lnSpc>
              <a:buFont typeface="Arial"/>
              <a:buChar char="•"/>
            </a:pPr>
            <a:r>
              <a:rPr lang="en-US" sz="4800" spc="48" dirty="0">
                <a:solidFill>
                  <a:srgbClr val="000000"/>
                </a:solidFill>
                <a:latin typeface="Gidole"/>
              </a:rPr>
              <a:t>What are we going to get out of this presentation?</a:t>
            </a:r>
          </a:p>
          <a:p>
            <a:pPr marL="1381760" lvl="2" indent="-460587">
              <a:lnSpc>
                <a:spcPts val="4800"/>
              </a:lnSpc>
              <a:buFont typeface="Arial"/>
              <a:buChar char="⚬"/>
            </a:pPr>
            <a:r>
              <a:rPr lang="en-US" sz="3200" spc="32" dirty="0">
                <a:solidFill>
                  <a:srgbClr val="000000"/>
                </a:solidFill>
                <a:latin typeface="Gidole"/>
              </a:rPr>
              <a:t>We are NOT going to become "perfect" salespeople from this presentation</a:t>
            </a:r>
          </a:p>
          <a:p>
            <a:pPr marL="1036319" lvl="1" indent="-518160">
              <a:lnSpc>
                <a:spcPts val="7199"/>
              </a:lnSpc>
              <a:buFont typeface="Arial"/>
              <a:buChar char="•"/>
            </a:pPr>
            <a:r>
              <a:rPr lang="en-US" sz="4800" spc="48" dirty="0">
                <a:solidFill>
                  <a:srgbClr val="000000"/>
                </a:solidFill>
                <a:latin typeface="Gidole"/>
              </a:rPr>
              <a:t>We will get a better understanding of who our customers are</a:t>
            </a:r>
          </a:p>
          <a:p>
            <a:pPr marL="921173" lvl="2">
              <a:lnSpc>
                <a:spcPts val="4800"/>
              </a:lnSpc>
            </a:pPr>
            <a:r>
              <a:rPr lang="en-US" sz="4799" spc="47" dirty="0">
                <a:solidFill>
                  <a:srgbClr val="000000"/>
                </a:solidFill>
                <a:latin typeface="Gidole"/>
              </a:rPr>
              <a:t>And what drives them</a:t>
            </a:r>
          </a:p>
          <a:p>
            <a:pPr marL="1036319" lvl="1" indent="-518160">
              <a:lnSpc>
                <a:spcPts val="7199"/>
              </a:lnSpc>
              <a:buFont typeface="Arial"/>
              <a:buChar char="•"/>
            </a:pPr>
            <a:r>
              <a:rPr lang="en-US" sz="4800" spc="32" dirty="0">
                <a:solidFill>
                  <a:srgbClr val="000000"/>
                </a:solidFill>
                <a:latin typeface="Gidole"/>
              </a:rPr>
              <a:t>We will also get a better understanding of </a:t>
            </a:r>
            <a:r>
              <a:rPr lang="en-US" sz="4800" u="sng" spc="32" dirty="0">
                <a:solidFill>
                  <a:srgbClr val="000000"/>
                </a:solidFill>
                <a:latin typeface="Gidole Bold"/>
              </a:rPr>
              <a:t>what value is</a:t>
            </a:r>
            <a:r>
              <a:rPr lang="en-US" sz="4800" spc="32" dirty="0">
                <a:solidFill>
                  <a:srgbClr val="000000"/>
                </a:solidFill>
                <a:latin typeface="Gidole Bold"/>
              </a:rPr>
              <a:t> and </a:t>
            </a:r>
            <a:r>
              <a:rPr lang="en-US" sz="4800" u="sng" spc="32" dirty="0">
                <a:solidFill>
                  <a:srgbClr val="000000"/>
                </a:solidFill>
                <a:latin typeface="Gidole Bold"/>
              </a:rPr>
              <a:t>how to quantify</a:t>
            </a:r>
            <a:r>
              <a:rPr lang="en-US" sz="4800" spc="32" dirty="0">
                <a:solidFill>
                  <a:srgbClr val="000000"/>
                </a:solidFill>
                <a:latin typeface="Gidole Bold"/>
              </a:rPr>
              <a:t> value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7BD1E-5F79-D549-B94B-18011C164E31}"/>
              </a:ext>
            </a:extLst>
          </p:cNvPr>
          <p:cNvSpPr txBox="1"/>
          <p:nvPr/>
        </p:nvSpPr>
        <p:spPr>
          <a:xfrm>
            <a:off x="-1344706" y="43030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06304" y="5448300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D878E55-95C9-D848-BB92-190331624014}"/>
              </a:ext>
            </a:extLst>
          </p:cNvPr>
          <p:cNvSpPr txBox="1">
            <a:spLocks noChangeArrowheads="1"/>
          </p:cNvSpPr>
          <p:nvPr/>
        </p:nvSpPr>
        <p:spPr>
          <a:xfrm>
            <a:off x="3781704" y="3930571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endParaRPr lang="en-US" sz="3600" dirty="0"/>
          </a:p>
          <a:p>
            <a:pPr algn="ctr">
              <a:buFontTx/>
              <a:buNone/>
            </a:pPr>
            <a:r>
              <a:rPr lang="en-US" sz="3600" dirty="0">
                <a:latin typeface="League Spartan" pitchFamily="2" charset="-128"/>
                <a:ea typeface="League Spartan" pitchFamily="2" charset="-128"/>
              </a:rPr>
              <a:t>Thank you</a:t>
            </a:r>
          </a:p>
          <a:p>
            <a:pPr algn="ctr">
              <a:buFontTx/>
              <a:buNone/>
            </a:pPr>
            <a:endParaRPr lang="en-US" sz="2000" dirty="0"/>
          </a:p>
          <a:p>
            <a:pPr algn="ctr">
              <a:buFontTx/>
              <a:buNone/>
            </a:pPr>
            <a:r>
              <a:rPr lang="en-US" sz="44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Choose Growth</a:t>
            </a:r>
          </a:p>
          <a:p>
            <a:pPr algn="ctr">
              <a:buFontTx/>
              <a:buNone/>
            </a:pPr>
            <a:r>
              <a:rPr lang="en-US" b="1" spc="1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1.224.236.2707</a:t>
            </a:r>
          </a:p>
          <a:p>
            <a:pPr algn="ctr">
              <a:buFontTx/>
              <a:buNone/>
            </a:pPr>
            <a:r>
              <a:rPr lang="en-US" sz="2400" dirty="0" err="1">
                <a:hlinkClick r:id="rId3"/>
              </a:rPr>
              <a:t>rick@choosegrowth.us</a:t>
            </a:r>
            <a:endParaRPr lang="en-US" sz="2400" dirty="0"/>
          </a:p>
          <a:p>
            <a:pPr algn="ctr">
              <a:buFontTx/>
              <a:buNone/>
            </a:pPr>
            <a:r>
              <a:rPr lang="en-US" sz="2400" dirty="0">
                <a:hlinkClick r:id="rId4"/>
              </a:rPr>
              <a:t>https://salesgrowthplans.com/</a:t>
            </a:r>
            <a:endParaRPr lang="en-US" sz="2400" dirty="0"/>
          </a:p>
          <a:p>
            <a:pPr algn="ctr">
              <a:buFontTx/>
              <a:buNone/>
            </a:pPr>
            <a:endParaRPr lang="en-US" sz="2000" dirty="0"/>
          </a:p>
        </p:txBody>
      </p:sp>
      <p:grpSp>
        <p:nvGrpSpPr>
          <p:cNvPr id="9" name="Group 2">
            <a:extLst>
              <a:ext uri="{FF2B5EF4-FFF2-40B4-BE49-F238E27FC236}">
                <a16:creationId xmlns:a16="http://schemas.microsoft.com/office/drawing/2014/main" id="{F99BD6C6-CE3C-A345-8B06-7CC599A141F1}"/>
              </a:ext>
            </a:extLst>
          </p:cNvPr>
          <p:cNvGrpSpPr/>
          <p:nvPr/>
        </p:nvGrpSpPr>
        <p:grpSpPr>
          <a:xfrm rot="6374358">
            <a:off x="-798808" y="-1634126"/>
            <a:ext cx="9997615" cy="9981619"/>
            <a:chOff x="0" y="0"/>
            <a:chExt cx="6350000" cy="6339840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F3CDBA6E-E962-F84A-9CA7-41463C2CF930}"/>
                </a:ext>
              </a:extLst>
            </p:cNvPr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id="{72CC111A-95BC-3741-8206-56346805B539}"/>
              </a:ext>
            </a:extLst>
          </p:cNvPr>
          <p:cNvGrpSpPr/>
          <p:nvPr/>
        </p:nvGrpSpPr>
        <p:grpSpPr>
          <a:xfrm>
            <a:off x="-2721594" y="0"/>
            <a:ext cx="5443189" cy="12361748"/>
            <a:chOff x="0" y="0"/>
            <a:chExt cx="6350000" cy="549910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74E3B23-4D13-3746-B9DF-729F402B23F7}"/>
                </a:ext>
              </a:extLst>
            </p:cNvPr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354991"/>
            </a:solidFill>
          </p:spPr>
        </p:sp>
      </p:grpSp>
    </p:spTree>
    <p:extLst>
      <p:ext uri="{BB962C8B-B14F-4D97-AF65-F5344CB8AC3E}">
        <p14:creationId xmlns:p14="http://schemas.microsoft.com/office/powerpoint/2010/main" val="189831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73" y="2813050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2936742"/>
            <a:ext cx="14240351" cy="4223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It goes by many different names:</a:t>
            </a:r>
          </a:p>
          <a:p>
            <a:pPr marL="1813560" lvl="2" indent="-604520">
              <a:lnSpc>
                <a:spcPts val="6300"/>
              </a:lnSpc>
              <a:buFont typeface="Arial"/>
              <a:buChar char="⚬"/>
            </a:pPr>
            <a:r>
              <a:rPr lang="en-US" sz="4200" spc="42" dirty="0">
                <a:solidFill>
                  <a:srgbClr val="000000"/>
                </a:solidFill>
                <a:latin typeface="Gidole"/>
              </a:rPr>
              <a:t>Consultative Sales</a:t>
            </a:r>
          </a:p>
          <a:p>
            <a:pPr marL="1813558" lvl="2" indent="-604519">
              <a:lnSpc>
                <a:spcPts val="6299"/>
              </a:lnSpc>
              <a:buFont typeface="Arial"/>
              <a:buChar char="⚬"/>
            </a:pPr>
            <a:r>
              <a:rPr lang="en-US" sz="4200" spc="42">
                <a:solidFill>
                  <a:srgbClr val="000000"/>
                </a:solidFill>
                <a:latin typeface="Gidole"/>
              </a:rPr>
              <a:t>SPIN Sales (situation, problem, implication, need-payoff)</a:t>
            </a:r>
          </a:p>
          <a:p>
            <a:pPr marL="1813558" lvl="2" indent="-604519">
              <a:lnSpc>
                <a:spcPts val="6299"/>
              </a:lnSpc>
              <a:buFont typeface="Arial"/>
              <a:buChar char="⚬"/>
            </a:pPr>
            <a:r>
              <a:rPr lang="en-US" sz="4199" spc="41" dirty="0">
                <a:solidFill>
                  <a:srgbClr val="000000"/>
                </a:solidFill>
                <a:latin typeface="Gidole"/>
              </a:rPr>
              <a:t>Solution Selling</a:t>
            </a:r>
          </a:p>
          <a:p>
            <a:pPr marL="1813558" lvl="2" indent="-604519">
              <a:lnSpc>
                <a:spcPts val="6299"/>
              </a:lnSpc>
              <a:buFont typeface="Arial"/>
              <a:buChar char="⚬"/>
            </a:pPr>
            <a:r>
              <a:rPr lang="en-US" sz="4199" spc="41" dirty="0">
                <a:solidFill>
                  <a:srgbClr val="000000"/>
                </a:solidFill>
                <a:latin typeface="Gidole"/>
              </a:rPr>
              <a:t>Investigative Sales</a:t>
            </a: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97463" y="583242"/>
            <a:ext cx="12216934" cy="228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WHAT IS </a:t>
            </a:r>
          </a:p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VALUE-BASED SALES?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6969258"/>
            <a:ext cx="14240351" cy="2134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24157" lvl="1" indent="-612078">
              <a:lnSpc>
                <a:spcPts val="8505"/>
              </a:lnSpc>
              <a:buFont typeface="Arial"/>
              <a:buChar char="•"/>
            </a:pPr>
            <a:r>
              <a:rPr lang="en-US" sz="5670" spc="56" dirty="0">
                <a:solidFill>
                  <a:srgbClr val="000000"/>
                </a:solidFill>
                <a:latin typeface="Gidole"/>
              </a:rPr>
              <a:t>It is really about </a:t>
            </a:r>
            <a:r>
              <a:rPr lang="en-US" sz="5670" u="sng" spc="56" dirty="0">
                <a:solidFill>
                  <a:srgbClr val="000000"/>
                </a:solidFill>
                <a:latin typeface="Gidole"/>
              </a:rPr>
              <a:t>asking the right questions</a:t>
            </a:r>
            <a:r>
              <a:rPr lang="en-US" sz="5670" spc="56" dirty="0">
                <a:solidFill>
                  <a:srgbClr val="000000"/>
                </a:solidFill>
                <a:latin typeface="Gidole"/>
              </a:rPr>
              <a:t> and </a:t>
            </a:r>
            <a:r>
              <a:rPr lang="en-US" sz="5670" u="sng" spc="56" dirty="0">
                <a:solidFill>
                  <a:srgbClr val="000000"/>
                </a:solidFill>
                <a:latin typeface="Gidole"/>
              </a:rPr>
              <a:t>quantifying intangibles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73" y="2813050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164609"/>
            <a:ext cx="14240351" cy="3141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200" spc="42" dirty="0">
                <a:solidFill>
                  <a:srgbClr val="000000"/>
                </a:solidFill>
                <a:latin typeface="Gidole"/>
              </a:rPr>
              <a:t>How many....</a:t>
            </a:r>
          </a:p>
          <a:p>
            <a:pPr marL="1813560" lvl="2" indent="-604520">
              <a:lnSpc>
                <a:spcPts val="6300"/>
              </a:lnSpc>
              <a:buFont typeface="Arial"/>
              <a:buChar char="⚬"/>
            </a:pPr>
            <a:r>
              <a:rPr lang="en-US" sz="4200" spc="42" dirty="0">
                <a:solidFill>
                  <a:srgbClr val="000000"/>
                </a:solidFill>
                <a:latin typeface="Gidole"/>
              </a:rPr>
              <a:t>Airplanes has United leased?</a:t>
            </a:r>
          </a:p>
          <a:p>
            <a:pPr marL="1813560" lvl="2" indent="-604520">
              <a:lnSpc>
                <a:spcPts val="6300"/>
              </a:lnSpc>
              <a:buFont typeface="Arial"/>
              <a:buChar char="⚬"/>
            </a:pPr>
            <a:r>
              <a:rPr lang="en-US" sz="4200" spc="42" dirty="0">
                <a:solidFill>
                  <a:srgbClr val="000000"/>
                </a:solidFill>
                <a:latin typeface="Gidole"/>
              </a:rPr>
              <a:t>Cars has Hertz bought?</a:t>
            </a:r>
          </a:p>
          <a:p>
            <a:pPr marL="1813560" lvl="2" indent="-604520">
              <a:lnSpc>
                <a:spcPts val="6300"/>
              </a:lnSpc>
              <a:buFont typeface="Arial"/>
              <a:buChar char="⚬"/>
            </a:pPr>
            <a:r>
              <a:rPr lang="en-US" sz="4200" spc="42" dirty="0">
                <a:solidFill>
                  <a:srgbClr val="000000"/>
                </a:solidFill>
                <a:latin typeface="Gidole"/>
              </a:rPr>
              <a:t>Microprocessors has Dell bought?</a:t>
            </a: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97463" y="583242"/>
            <a:ext cx="10642137" cy="22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WHO ARE OUR CUSTOMERS?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8219024"/>
            <a:ext cx="14537095" cy="1039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5600" spc="56" dirty="0">
                <a:solidFill>
                  <a:srgbClr val="000000"/>
                </a:solidFill>
                <a:latin typeface="Gidole"/>
              </a:rPr>
              <a:t>Companies don't make purchases - </a:t>
            </a:r>
            <a:r>
              <a:rPr lang="en-US" sz="5600" u="sng" spc="56" dirty="0">
                <a:solidFill>
                  <a:srgbClr val="000000"/>
                </a:solidFill>
                <a:latin typeface="Gidole"/>
              </a:rPr>
              <a:t>people do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40408" y="6426868"/>
            <a:ext cx="10837391" cy="1373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  <a:spcBef>
                <a:spcPct val="0"/>
              </a:spcBef>
            </a:pPr>
            <a:r>
              <a:rPr lang="en-US" sz="8000" spc="80" dirty="0">
                <a:solidFill>
                  <a:srgbClr val="4EAAE2"/>
                </a:solidFill>
                <a:latin typeface="Gidole"/>
              </a:rPr>
              <a:t>Trick question - None!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73" y="2813050"/>
            <a:ext cx="9466400" cy="56192"/>
          </a:xfrm>
          <a:prstGeom prst="rect">
            <a:avLst/>
          </a:prstGeom>
          <a:solidFill>
            <a:srgbClr val="52B6E9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321395"/>
            <a:ext cx="16230600" cy="5508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9" lvl="1" indent="-453389">
              <a:lnSpc>
                <a:spcPts val="6299"/>
              </a:lnSpc>
              <a:buFont typeface="Arial"/>
              <a:buChar char="•"/>
            </a:pPr>
            <a:r>
              <a:rPr lang="en-US" sz="4199" spc="41">
                <a:solidFill>
                  <a:srgbClr val="000000"/>
                </a:solidFill>
                <a:latin typeface="Gidole"/>
              </a:rPr>
              <a:t>They are </a:t>
            </a:r>
            <a:r>
              <a:rPr lang="en-US" sz="4199" u="sng" spc="41">
                <a:solidFill>
                  <a:srgbClr val="000000"/>
                </a:solidFill>
                <a:latin typeface="Gidole"/>
              </a:rPr>
              <a:t>people</a:t>
            </a:r>
            <a:r>
              <a:rPr lang="en-US" sz="4199" spc="41">
                <a:solidFill>
                  <a:srgbClr val="000000"/>
                </a:solidFill>
                <a:latin typeface="Gidole"/>
              </a:rPr>
              <a:t>, not companies</a:t>
            </a:r>
          </a:p>
          <a:p>
            <a:pPr marL="906779" lvl="1" indent="-453389">
              <a:lnSpc>
                <a:spcPts val="6299"/>
              </a:lnSpc>
              <a:buFont typeface="Arial"/>
              <a:buChar char="•"/>
            </a:pPr>
            <a:r>
              <a:rPr lang="en-US" sz="4199" spc="41">
                <a:solidFill>
                  <a:srgbClr val="000000"/>
                </a:solidFill>
                <a:latin typeface="Gidole"/>
              </a:rPr>
              <a:t>They each have unique needs - some may be obvious, some not</a:t>
            </a:r>
          </a:p>
          <a:p>
            <a:pPr marL="906779" lvl="1" indent="-453389">
              <a:lnSpc>
                <a:spcPts val="6299"/>
              </a:lnSpc>
              <a:buFont typeface="Arial"/>
              <a:buChar char="•"/>
            </a:pPr>
            <a:r>
              <a:rPr lang="en-US" sz="4199" spc="41">
                <a:solidFill>
                  <a:srgbClr val="000000"/>
                </a:solidFill>
                <a:latin typeface="Gidole"/>
              </a:rPr>
              <a:t>Until we understand the </a:t>
            </a:r>
            <a:r>
              <a:rPr lang="en-US" sz="4199" u="sng" spc="41">
                <a:solidFill>
                  <a:srgbClr val="000000"/>
                </a:solidFill>
                <a:latin typeface="Gidole"/>
              </a:rPr>
              <a:t>real</a:t>
            </a:r>
            <a:r>
              <a:rPr lang="en-US" sz="4199" spc="41">
                <a:solidFill>
                  <a:srgbClr val="000000"/>
                </a:solidFill>
                <a:latin typeface="Gidole"/>
              </a:rPr>
              <a:t> drivers, we are just playing a game of chance</a:t>
            </a:r>
          </a:p>
          <a:p>
            <a:pPr marL="1813558" lvl="2" indent="-604519">
              <a:lnSpc>
                <a:spcPts val="6299"/>
              </a:lnSpc>
              <a:buFont typeface="Arial"/>
              <a:buChar char="⚬"/>
            </a:pPr>
            <a:r>
              <a:rPr lang="en-US" sz="4199" spc="41">
                <a:solidFill>
                  <a:srgbClr val="000000"/>
                </a:solidFill>
                <a:latin typeface="Gidole"/>
              </a:rPr>
              <a:t>Assume your competition is meeting the stated scope - Have you ever lost a bid even though you were the lowest price?</a:t>
            </a:r>
          </a:p>
          <a:p>
            <a:pPr marL="2720340" lvl="3" indent="-680085">
              <a:lnSpc>
                <a:spcPts val="6299"/>
              </a:lnSpc>
              <a:buFont typeface="Arial"/>
              <a:buChar char="￭"/>
            </a:pPr>
            <a:r>
              <a:rPr lang="en-US" sz="4199" spc="41">
                <a:solidFill>
                  <a:srgbClr val="000000"/>
                </a:solidFill>
                <a:latin typeface="Gidole"/>
              </a:rPr>
              <a:t>Playing the "price war" is a losing proposition</a:t>
            </a:r>
          </a:p>
        </p:txBody>
      </p:sp>
      <p:grpSp>
        <p:nvGrpSpPr>
          <p:cNvPr id="4" name="Group 4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97463" y="583242"/>
            <a:ext cx="10642137" cy="22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WHO ARE OUR CUSTOMERS?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5551" y="1734468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3" name="Group 3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096668" y="626281"/>
            <a:ext cx="12216934" cy="1073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WHAT IS VALUE?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09593" y="3873737"/>
            <a:ext cx="15068815" cy="3639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39"/>
              </a:lnSpc>
            </a:pPr>
            <a:r>
              <a:rPr lang="en-US" sz="5600" spc="280">
                <a:solidFill>
                  <a:srgbClr val="000000"/>
                </a:solidFill>
                <a:latin typeface="League Spartan"/>
              </a:rPr>
              <a:t>“In the sales process value is most clearly and measurably defined as</a:t>
            </a:r>
          </a:p>
          <a:p>
            <a:pPr>
              <a:lnSpc>
                <a:spcPts val="6720"/>
              </a:lnSpc>
              <a:spcBef>
                <a:spcPct val="0"/>
              </a:spcBef>
            </a:pPr>
            <a:r>
              <a:rPr lang="en-US" sz="5600" u="sng" spc="280">
                <a:solidFill>
                  <a:srgbClr val="000000"/>
                </a:solidFill>
                <a:latin typeface="League Spartan"/>
              </a:rPr>
              <a:t>that which the customer will take action to obtain or keep</a:t>
            </a:r>
            <a:r>
              <a:rPr lang="en-US" sz="5600" spc="280">
                <a:solidFill>
                  <a:srgbClr val="000000"/>
                </a:solidFill>
                <a:latin typeface="League Spartan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37824" y="7975029"/>
            <a:ext cx="8921651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2100" spc="105">
                <a:solidFill>
                  <a:srgbClr val="52B6E9"/>
                </a:solidFill>
                <a:latin typeface="League Spartan Bold"/>
              </a:rPr>
              <a:t>- Michael J. Webb, Sales and Marketing the Six Sigma Way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73" y="2171700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3" name="Group 3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3591" t="40879" r="65095" b="27896"/>
          <a:stretch>
            <a:fillRect/>
          </a:stretch>
        </p:blipFill>
        <p:spPr>
          <a:xfrm>
            <a:off x="2125953" y="4802152"/>
            <a:ext cx="5008555" cy="41274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47814" y="4802152"/>
            <a:ext cx="5514234" cy="412742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99304" y="4994548"/>
            <a:ext cx="6775562" cy="380663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828800" y="1098329"/>
            <a:ext cx="12216934" cy="1073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MY STORY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197416" y="3808069"/>
            <a:ext cx="18060521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  <a:spcBef>
                <a:spcPct val="0"/>
              </a:spcBef>
            </a:pPr>
            <a:r>
              <a:rPr lang="en-US" sz="5000" spc="250">
                <a:solidFill>
                  <a:srgbClr val="000000"/>
                </a:solidFill>
                <a:latin typeface="League Spartan Bold"/>
              </a:rPr>
              <a:t>How did I go from </a:t>
            </a:r>
            <a:r>
              <a:rPr lang="en-US" sz="5000" u="sng" spc="250">
                <a:solidFill>
                  <a:srgbClr val="000000"/>
                </a:solidFill>
                <a:latin typeface="League Spartan Bold"/>
              </a:rPr>
              <a:t>this</a:t>
            </a:r>
            <a:r>
              <a:rPr lang="en-US" sz="5000" spc="250">
                <a:solidFill>
                  <a:srgbClr val="000000"/>
                </a:solidFill>
                <a:latin typeface="League Spartan Bold"/>
              </a:rPr>
              <a:t>  ...............  to </a:t>
            </a:r>
            <a:r>
              <a:rPr lang="en-US" sz="5000" u="sng" spc="250">
                <a:solidFill>
                  <a:srgbClr val="000000"/>
                </a:solidFill>
                <a:latin typeface="League Spartan Bold"/>
              </a:rPr>
              <a:t>this</a:t>
            </a:r>
            <a:r>
              <a:rPr lang="en-US" sz="5000" spc="250">
                <a:solidFill>
                  <a:srgbClr val="000000"/>
                </a:solidFill>
                <a:latin typeface="League Spartan Bold"/>
              </a:rPr>
              <a:t>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12259" y="9344526"/>
            <a:ext cx="12490747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z="2400" spc="120" dirty="0">
                <a:solidFill>
                  <a:srgbClr val="000000"/>
                </a:solidFill>
                <a:latin typeface="League Spartan Bold"/>
              </a:rPr>
              <a:t>...and why would you be confused if you were the Jeep salesman?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776" y="2163943"/>
            <a:ext cx="9466400" cy="56192"/>
          </a:xfrm>
          <a:prstGeom prst="rect">
            <a:avLst/>
          </a:prstGeom>
          <a:solidFill>
            <a:srgbClr val="52B6E9"/>
          </a:solidFill>
        </p:spPr>
      </p:sp>
      <p:grpSp>
        <p:nvGrpSpPr>
          <p:cNvPr id="3" name="Group 3"/>
          <p:cNvGrpSpPr/>
          <p:nvPr/>
        </p:nvGrpSpPr>
        <p:grpSpPr>
          <a:xfrm rot="10533488">
            <a:off x="-2905292" y="-115351"/>
            <a:ext cx="5443189" cy="4713801"/>
            <a:chOff x="0" y="0"/>
            <a:chExt cx="6350000" cy="5499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52B6E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3591" t="40879" r="65095" b="27896"/>
          <a:stretch>
            <a:fillRect/>
          </a:stretch>
        </p:blipFill>
        <p:spPr>
          <a:xfrm>
            <a:off x="1191514" y="3490400"/>
            <a:ext cx="3183577" cy="26235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608246" y="3490400"/>
            <a:ext cx="3505001" cy="26235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272147" y="3612692"/>
            <a:ext cx="4306736" cy="241960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828800" y="1118668"/>
            <a:ext cx="12216934" cy="1073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5400" spc="375" dirty="0">
                <a:solidFill>
                  <a:srgbClr val="000000"/>
                </a:solidFill>
                <a:latin typeface="League Spartan Bold"/>
              </a:rPr>
              <a:t>MY STORY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6747510"/>
            <a:ext cx="16230600" cy="2881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140" dirty="0">
                <a:solidFill>
                  <a:srgbClr val="000000"/>
                </a:solidFill>
                <a:latin typeface="League Spartan"/>
              </a:rPr>
              <a:t>Because you never took the </a:t>
            </a:r>
            <a:r>
              <a:rPr lang="en-US" sz="2800" dirty="0">
                <a:solidFill>
                  <a:srgbClr val="000000"/>
                </a:solidFill>
                <a:latin typeface="League Spartan"/>
              </a:rPr>
              <a:t>time to find out what my </a:t>
            </a:r>
            <a:r>
              <a:rPr lang="en-US" sz="2800" u="sng" dirty="0">
                <a:solidFill>
                  <a:srgbClr val="000000"/>
                </a:solidFill>
                <a:latin typeface="League Spartan"/>
              </a:rPr>
              <a:t>real drivers</a:t>
            </a:r>
            <a:r>
              <a:rPr lang="en-US" sz="2800" dirty="0">
                <a:solidFill>
                  <a:srgbClr val="000000"/>
                </a:solidFill>
                <a:latin typeface="League Spartan"/>
              </a:rPr>
              <a:t> were. </a:t>
            </a:r>
          </a:p>
          <a:p>
            <a:pPr>
              <a:lnSpc>
                <a:spcPts val="3359"/>
              </a:lnSpc>
            </a:pPr>
            <a:endParaRPr lang="en-US" sz="2800" dirty="0">
              <a:solidFill>
                <a:srgbClr val="000000"/>
              </a:solidFill>
              <a:latin typeface="League Spartan"/>
            </a:endParaRPr>
          </a:p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800" spc="140" dirty="0">
                <a:solidFill>
                  <a:srgbClr val="000000"/>
                </a:solidFill>
                <a:latin typeface="Gidole"/>
              </a:rPr>
              <a:t>You only knew that I had an immediate need and was a very satisfied previous Jeep owner. </a:t>
            </a:r>
          </a:p>
          <a:p>
            <a:pPr>
              <a:lnSpc>
                <a:spcPts val="3919"/>
              </a:lnSpc>
              <a:spcBef>
                <a:spcPct val="0"/>
              </a:spcBef>
            </a:pPr>
            <a:endParaRPr lang="en-US" sz="2800" spc="140" dirty="0">
              <a:solidFill>
                <a:srgbClr val="000000"/>
              </a:solidFill>
              <a:latin typeface="Gidole"/>
            </a:endParaRP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800" spc="140" dirty="0">
                <a:solidFill>
                  <a:srgbClr val="000000"/>
                </a:solidFill>
                <a:latin typeface="Gidole"/>
              </a:rPr>
              <a:t>In reality, you never had a chance because my wife hated the look of the Wrangler and her opinion far outweighed my desire for the Jeep.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c Principles Rick Struzynski (1)" id="{42138291-9B0D-3241-B67E-8B7C8F923738}" vid="{B8F657AD-EAF0-3A4E-A265-83ADAAAB53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2978</TotalTime>
  <Words>1330</Words>
  <Application>Microsoft Macintosh PowerPoint</Application>
  <PresentationFormat>Custom</PresentationFormat>
  <Paragraphs>202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Gidole Bold</vt:lpstr>
      <vt:lpstr>Open Sans Bold</vt:lpstr>
      <vt:lpstr>League Spartan</vt:lpstr>
      <vt:lpstr>Gidole</vt:lpstr>
      <vt:lpstr>Microsoft Sans Serif</vt:lpstr>
      <vt:lpstr>League Spartan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Principles Rick Struzynski</dc:title>
  <cp:lastModifiedBy>Rick Struzynski</cp:lastModifiedBy>
  <cp:revision>22</cp:revision>
  <dcterms:created xsi:type="dcterms:W3CDTF">2006-08-16T00:00:00Z</dcterms:created>
  <dcterms:modified xsi:type="dcterms:W3CDTF">2020-09-18T18:32:44Z</dcterms:modified>
  <dc:identifier>DAEFiZQYr2o</dc:identifier>
</cp:coreProperties>
</file>